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ti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62" r:id="rId9"/>
    <p:sldId id="269" r:id="rId10"/>
    <p:sldId id="271" r:id="rId11"/>
    <p:sldId id="272" r:id="rId12"/>
    <p:sldId id="263" r:id="rId13"/>
    <p:sldId id="264" r:id="rId14"/>
    <p:sldId id="265" r:id="rId15"/>
    <p:sldId id="267" r:id="rId16"/>
    <p:sldId id="268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24" autoAdjust="0"/>
  </p:normalViewPr>
  <p:slideViewPr>
    <p:cSldViewPr>
      <p:cViewPr>
        <p:scale>
          <a:sx n="94" d="100"/>
          <a:sy n="94" d="100"/>
        </p:scale>
        <p:origin x="-882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3" y="2693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FAD90-F5EE-49FE-A555-93B009103512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04CFB-AF23-44DB-A4D6-A33005C937A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FAD90-F5EE-49FE-A555-93B009103512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04CFB-AF23-44DB-A4D6-A33005C937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FAD90-F5EE-49FE-A555-93B009103512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04CFB-AF23-44DB-A4D6-A33005C937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FAD90-F5EE-49FE-A555-93B009103512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04CFB-AF23-44DB-A4D6-A33005C937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FAD90-F5EE-49FE-A555-93B009103512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A704CFB-AF23-44DB-A4D6-A33005C937A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FAD90-F5EE-49FE-A555-93B009103512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04CFB-AF23-44DB-A4D6-A33005C937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FAD90-F5EE-49FE-A555-93B009103512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04CFB-AF23-44DB-A4D6-A33005C937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FAD90-F5EE-49FE-A555-93B009103512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04CFB-AF23-44DB-A4D6-A33005C937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FAD90-F5EE-49FE-A555-93B009103512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04CFB-AF23-44DB-A4D6-A33005C937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FAD90-F5EE-49FE-A555-93B009103512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04CFB-AF23-44DB-A4D6-A33005C937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FAD90-F5EE-49FE-A555-93B009103512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04CFB-AF23-44DB-A4D6-A33005C937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BEFAD90-F5EE-49FE-A555-93B009103512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A704CFB-AF23-44DB-A4D6-A33005C937A8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package" Target="../embeddings/Microsoft_Word_Document1.doc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emf"/><Relationship Id="rId4" Type="http://schemas.openxmlformats.org/officeDocument/2006/relationships/package" Target="../embeddings/Microsoft_Word_Document2.docx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wshelby.k12.in.us/" TargetMode="External"/><Relationship Id="rId2" Type="http://schemas.openxmlformats.org/officeDocument/2006/relationships/hyperlink" Target="mailto:celliott@swshelby.k12.in.u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n-eat.org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057400"/>
            <a:ext cx="8229600" cy="1828800"/>
          </a:xfrm>
        </p:spPr>
        <p:txBody>
          <a:bodyPr/>
          <a:lstStyle/>
          <a:p>
            <a:r>
              <a:rPr lang="en-US" dirty="0" smtClean="0"/>
              <a:t>Menu Planning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3677" y="4038600"/>
            <a:ext cx="6400800" cy="1752600"/>
          </a:xfrm>
        </p:spPr>
        <p:txBody>
          <a:bodyPr/>
          <a:lstStyle/>
          <a:p>
            <a:r>
              <a:rPr lang="en-US" dirty="0" smtClean="0"/>
              <a:t>Southwestern Consolidated Schools  Shelby County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477" y="533400"/>
            <a:ext cx="27432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9508250"/>
              </p:ext>
            </p:extLst>
          </p:nvPr>
        </p:nvGraphicFramePr>
        <p:xfrm>
          <a:off x="381000" y="228601"/>
          <a:ext cx="8458200" cy="617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Document" r:id="rId4" imgW="10055926" imgH="7449318" progId="Word.Document.12">
                  <p:embed/>
                </p:oleObj>
              </mc:Choice>
              <mc:Fallback>
                <p:oleObj name="Document" r:id="rId4" imgW="10055926" imgH="744931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1000" y="228601"/>
                        <a:ext cx="8458200" cy="617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2462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6602942"/>
              </p:ext>
            </p:extLst>
          </p:nvPr>
        </p:nvGraphicFramePr>
        <p:xfrm>
          <a:off x="457200" y="228600"/>
          <a:ext cx="8229600" cy="609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Document" r:id="rId4" imgW="10055926" imgH="7576681" progId="Word.Document.12">
                  <p:embed/>
                </p:oleObj>
              </mc:Choice>
              <mc:Fallback>
                <p:oleObj name="Document" r:id="rId4" imgW="10055926" imgH="757668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200" y="228600"/>
                        <a:ext cx="8229600" cy="609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0932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MENU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Wording</a:t>
            </a:r>
          </a:p>
          <a:p>
            <a:pPr lvl="1"/>
            <a:r>
              <a:rPr lang="en-US" dirty="0" smtClean="0"/>
              <a:t>Just because it </a:t>
            </a:r>
            <a:r>
              <a:rPr lang="en-US" i="1" dirty="0" smtClean="0"/>
              <a:t>is</a:t>
            </a:r>
            <a:r>
              <a:rPr lang="en-US" dirty="0" smtClean="0"/>
              <a:t> whole grain doesn’t mean it has to say it!  Put a side bar on the menu that reads</a:t>
            </a:r>
          </a:p>
          <a:p>
            <a:pPr lvl="2"/>
            <a:r>
              <a:rPr lang="en-US" dirty="0" smtClean="0"/>
              <a:t>The grains we serve </a:t>
            </a:r>
            <a:r>
              <a:rPr lang="en-US" smtClean="0"/>
              <a:t>are 50% </a:t>
            </a:r>
            <a:r>
              <a:rPr lang="en-US" dirty="0" smtClean="0"/>
              <a:t>whole grain.</a:t>
            </a:r>
          </a:p>
          <a:p>
            <a:pPr lvl="2"/>
            <a:r>
              <a:rPr lang="en-US" dirty="0" smtClean="0"/>
              <a:t>Which sounds better:  </a:t>
            </a:r>
          </a:p>
          <a:p>
            <a:pPr lvl="5"/>
            <a:r>
              <a:rPr lang="en-US" dirty="0" smtClean="0"/>
              <a:t>Hamburger on whole grain bun</a:t>
            </a:r>
          </a:p>
          <a:p>
            <a:pPr lvl="5"/>
            <a:r>
              <a:rPr lang="en-US" dirty="0" smtClean="0"/>
              <a:t>Straight off the grill… Fresh grilled hamburgers</a:t>
            </a:r>
          </a:p>
        </p:txBody>
      </p:sp>
    </p:spTree>
    <p:extLst>
      <p:ext uri="{BB962C8B-B14F-4D97-AF65-F5344CB8AC3E}">
        <p14:creationId xmlns:p14="http://schemas.microsoft.com/office/powerpoint/2010/main" val="231564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MENU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Wording</a:t>
            </a:r>
          </a:p>
          <a:p>
            <a:pPr lvl="1"/>
            <a:r>
              <a:rPr lang="en-US" dirty="0" smtClean="0"/>
              <a:t>Appealing and self explanatory</a:t>
            </a:r>
          </a:p>
          <a:p>
            <a:pPr lvl="2"/>
            <a:r>
              <a:rPr lang="en-US" dirty="0" smtClean="0"/>
              <a:t>If a menu says Walking Tacos, we put in smaller print under it </a:t>
            </a:r>
            <a:r>
              <a:rPr lang="en-US" i="1" dirty="0" smtClean="0"/>
              <a:t>(Tortilla Chips, Meat, Cheese, lettuce, Tomato)… </a:t>
            </a:r>
            <a:r>
              <a:rPr lang="en-US" dirty="0" smtClean="0"/>
              <a:t>this gives more details as to what is in a walking taco</a:t>
            </a:r>
          </a:p>
          <a:p>
            <a:pPr lvl="2"/>
            <a:r>
              <a:rPr lang="en-US" dirty="0" smtClean="0"/>
              <a:t>If it is Hamburger </a:t>
            </a:r>
            <a:r>
              <a:rPr lang="en-US" dirty="0" err="1" smtClean="0"/>
              <a:t>Cavatini</a:t>
            </a:r>
            <a:r>
              <a:rPr lang="en-US" dirty="0" smtClean="0"/>
              <a:t>… </a:t>
            </a:r>
            <a:r>
              <a:rPr lang="en-US" i="1" dirty="0" smtClean="0"/>
              <a:t>(like hamburger helper)</a:t>
            </a:r>
          </a:p>
          <a:p>
            <a:pPr lvl="2"/>
            <a:r>
              <a:rPr lang="en-US" dirty="0" smtClean="0"/>
              <a:t>Sunday Dinner on Thursdays</a:t>
            </a:r>
          </a:p>
          <a:p>
            <a:pPr lvl="2"/>
            <a:r>
              <a:rPr lang="en-US" dirty="0" smtClean="0"/>
              <a:t>Mama Mia that’s Good Pasta Day</a:t>
            </a:r>
          </a:p>
          <a:p>
            <a:pPr lvl="2"/>
            <a:r>
              <a:rPr lang="en-US" dirty="0" smtClean="0"/>
              <a:t>Dipping Day</a:t>
            </a:r>
          </a:p>
          <a:p>
            <a:pPr lvl="2"/>
            <a:r>
              <a:rPr lang="en-US" dirty="0" smtClean="0"/>
              <a:t>Dip or Mix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69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Right Products to go with the Menu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Quality, Variety, &amp; Price</a:t>
            </a:r>
          </a:p>
          <a:p>
            <a:pPr lvl="1"/>
            <a:r>
              <a:rPr lang="en-US" dirty="0" smtClean="0"/>
              <a:t>Search.  Research.  Ask.</a:t>
            </a:r>
          </a:p>
          <a:p>
            <a:pPr lvl="1"/>
            <a:r>
              <a:rPr lang="en-US" dirty="0" smtClean="0"/>
              <a:t>Did you know:</a:t>
            </a:r>
          </a:p>
          <a:p>
            <a:pPr lvl="2"/>
            <a:r>
              <a:rPr lang="en-US" dirty="0" smtClean="0"/>
              <a:t>3oz Frozen Cooked Chicken Breast = $0.55 each</a:t>
            </a:r>
          </a:p>
          <a:p>
            <a:pPr lvl="3"/>
            <a:r>
              <a:rPr lang="en-US" i="1" dirty="0" smtClean="0"/>
              <a:t>120 calories, 320mg sodium</a:t>
            </a:r>
            <a:endParaRPr lang="en-US" i="1" dirty="0"/>
          </a:p>
          <a:p>
            <a:pPr lvl="2"/>
            <a:r>
              <a:rPr lang="en-US" smtClean="0"/>
              <a:t>3oz </a:t>
            </a:r>
            <a:r>
              <a:rPr lang="en-US" dirty="0" smtClean="0"/>
              <a:t>Frozen Raw Chicken Breast = $0.51 each</a:t>
            </a:r>
          </a:p>
          <a:p>
            <a:pPr lvl="3"/>
            <a:r>
              <a:rPr lang="en-US" i="1" dirty="0" smtClean="0"/>
              <a:t>80 calories, 135mg sodium</a:t>
            </a:r>
          </a:p>
          <a:p>
            <a:pPr lvl="3"/>
            <a:r>
              <a:rPr lang="en-US" i="1" dirty="0" smtClean="0"/>
              <a:t>So many marinades and low sodium spices can be used to change this product up!</a:t>
            </a:r>
          </a:p>
          <a:p>
            <a:pPr lvl="2"/>
            <a:r>
              <a:rPr lang="en-US" dirty="0" smtClean="0"/>
              <a:t>Lasagna from semi-scratch = $0.46/serving</a:t>
            </a:r>
          </a:p>
          <a:p>
            <a:pPr lvl="4"/>
            <a:r>
              <a:rPr lang="en-US" i="1" dirty="0" smtClean="0"/>
              <a:t>Made with JTM frozen spaghetti meat, cottage cheese, commodity mozzarella, lasagna noodles</a:t>
            </a:r>
          </a:p>
          <a:p>
            <a:pPr lvl="2"/>
            <a:r>
              <a:rPr lang="en-US" dirty="0" smtClean="0"/>
              <a:t>Frozen Lasagna Roll-Up = $0.66/serving</a:t>
            </a:r>
          </a:p>
          <a:p>
            <a:pPr lvl="4"/>
            <a:r>
              <a:rPr lang="en-US" i="1" dirty="0" smtClean="0"/>
              <a:t>Add commodity spaghetti sauce</a:t>
            </a:r>
          </a:p>
          <a:p>
            <a:pPr marL="905256" lvl="2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4511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Right Cooking Method to go with the Right Products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GRANTS!  GRANTS! GRANTS!</a:t>
            </a:r>
          </a:p>
          <a:p>
            <a:pPr lvl="1"/>
            <a:r>
              <a:rPr lang="en-US" dirty="0" smtClean="0"/>
              <a:t>FUTP60</a:t>
            </a:r>
          </a:p>
          <a:p>
            <a:pPr lvl="1"/>
            <a:r>
              <a:rPr lang="en-US" dirty="0" smtClean="0"/>
              <a:t>Dairy Association Equipment Grant</a:t>
            </a:r>
          </a:p>
          <a:p>
            <a:r>
              <a:rPr lang="en-US" dirty="0" smtClean="0"/>
              <a:t>Grill</a:t>
            </a:r>
          </a:p>
          <a:p>
            <a:pPr lvl="1"/>
            <a:r>
              <a:rPr lang="en-US" dirty="0" smtClean="0"/>
              <a:t>Does the school have one?  </a:t>
            </a:r>
          </a:p>
          <a:p>
            <a:pPr lvl="1"/>
            <a:r>
              <a:rPr lang="en-US" dirty="0" smtClean="0"/>
              <a:t>Can they purchase one?  </a:t>
            </a:r>
          </a:p>
          <a:p>
            <a:r>
              <a:rPr lang="en-US" dirty="0" smtClean="0"/>
              <a:t>Steamers</a:t>
            </a:r>
          </a:p>
          <a:p>
            <a:pPr lvl="1"/>
            <a:r>
              <a:rPr lang="en-US" dirty="0" smtClean="0"/>
              <a:t>Do you have them?  Are you using them?</a:t>
            </a:r>
          </a:p>
          <a:p>
            <a:r>
              <a:rPr lang="en-US" dirty="0" smtClean="0"/>
              <a:t>Smokers</a:t>
            </a:r>
          </a:p>
          <a:p>
            <a:pPr lvl="1"/>
            <a:r>
              <a:rPr lang="en-US" dirty="0" smtClean="0"/>
              <a:t>Oh the possibilities!</a:t>
            </a:r>
          </a:p>
          <a:p>
            <a:r>
              <a:rPr lang="en-US" dirty="0" smtClean="0"/>
              <a:t>Flat Top Griddles</a:t>
            </a:r>
          </a:p>
          <a:p>
            <a:pPr lvl="1"/>
            <a:r>
              <a:rPr lang="en-US" dirty="0" smtClean="0"/>
              <a:t>Is it being used?</a:t>
            </a:r>
          </a:p>
          <a:p>
            <a:r>
              <a:rPr lang="en-US" dirty="0" smtClean="0"/>
              <a:t>Panini Press</a:t>
            </a:r>
          </a:p>
          <a:p>
            <a:r>
              <a:rPr lang="en-US" dirty="0" smtClean="0"/>
              <a:t>Action Stations </a:t>
            </a:r>
          </a:p>
          <a:p>
            <a:pPr lvl="1"/>
            <a:r>
              <a:rPr lang="en-US" dirty="0" smtClean="0"/>
              <a:t>My favorite! </a:t>
            </a:r>
          </a:p>
        </p:txBody>
      </p:sp>
    </p:spTree>
    <p:extLst>
      <p:ext uri="{BB962C8B-B14F-4D97-AF65-F5344CB8AC3E}">
        <p14:creationId xmlns:p14="http://schemas.microsoft.com/office/powerpoint/2010/main" val="377715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Optional Meal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Stations</a:t>
            </a:r>
          </a:p>
          <a:p>
            <a:pPr lvl="1"/>
            <a:r>
              <a:rPr lang="en-US" dirty="0" smtClean="0"/>
              <a:t>Larger schools can have multiple stations – don’t forget variety on these stations too </a:t>
            </a:r>
            <a:r>
              <a:rPr lang="en-US" i="1" dirty="0" smtClean="0"/>
              <a:t>(Deli bar, Pizza Bar, Wok, Burger)</a:t>
            </a:r>
            <a:endParaRPr lang="en-US" dirty="0" smtClean="0"/>
          </a:p>
          <a:p>
            <a:r>
              <a:rPr lang="en-US" dirty="0" smtClean="0"/>
              <a:t>Salad Bars</a:t>
            </a:r>
          </a:p>
          <a:p>
            <a:pPr lvl="1"/>
            <a:r>
              <a:rPr lang="en-US" dirty="0" smtClean="0"/>
              <a:t>We have a salad bar option daily.  </a:t>
            </a:r>
          </a:p>
          <a:p>
            <a:pPr lvl="2"/>
            <a:r>
              <a:rPr lang="en-US" dirty="0" smtClean="0"/>
              <a:t>Includes salad fixings, yogurt, cheese sticks, </a:t>
            </a:r>
            <a:r>
              <a:rPr lang="en-US" dirty="0" err="1" smtClean="0"/>
              <a:t>Uncrustables</a:t>
            </a:r>
            <a:r>
              <a:rPr lang="en-US" dirty="0" smtClean="0"/>
              <a:t>, Deli Sandwiches</a:t>
            </a:r>
          </a:p>
          <a:p>
            <a:r>
              <a:rPr lang="en-US" dirty="0" smtClean="0"/>
              <a:t>Choice Line/Ala Carte</a:t>
            </a:r>
          </a:p>
          <a:p>
            <a:pPr lvl="1"/>
            <a:r>
              <a:rPr lang="en-US" dirty="0" smtClean="0"/>
              <a:t>One day a week (Fridays) we have Cook’s Choice on Ala Carte side.  Gives cooks a chance to use items in the freezer</a:t>
            </a:r>
          </a:p>
          <a:p>
            <a:pPr lvl="1"/>
            <a:r>
              <a:rPr lang="en-US" dirty="0" smtClean="0"/>
              <a:t>Choice Entrée will be </a:t>
            </a:r>
            <a:r>
              <a:rPr lang="en-US" dirty="0" err="1" smtClean="0"/>
              <a:t>menued</a:t>
            </a:r>
            <a:r>
              <a:rPr lang="en-US" dirty="0" smtClean="0"/>
              <a:t> to use previous day entrée</a:t>
            </a:r>
          </a:p>
          <a:p>
            <a:pPr lvl="2"/>
            <a:r>
              <a:rPr lang="en-US" dirty="0" smtClean="0"/>
              <a:t>Example:  Meatballs and Mac n Cheese on hot line on Tuesday, Meatball subs on Choice line on Wednesday</a:t>
            </a:r>
          </a:p>
        </p:txBody>
      </p:sp>
    </p:spTree>
    <p:extLst>
      <p:ext uri="{BB962C8B-B14F-4D97-AF65-F5344CB8AC3E}">
        <p14:creationId xmlns:p14="http://schemas.microsoft.com/office/powerpoint/2010/main" val="64977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Ask – Invite - Encourage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Encourage Feedback!</a:t>
            </a:r>
          </a:p>
          <a:p>
            <a:pPr lvl="1"/>
            <a:r>
              <a:rPr lang="en-US" dirty="0" smtClean="0"/>
              <a:t>Good or bad </a:t>
            </a:r>
          </a:p>
          <a:p>
            <a:r>
              <a:rPr lang="en-US" dirty="0" smtClean="0"/>
              <a:t>Parents</a:t>
            </a:r>
          </a:p>
          <a:p>
            <a:pPr lvl="1"/>
            <a:r>
              <a:rPr lang="en-US" dirty="0" smtClean="0"/>
              <a:t>Invite parents to eat with students</a:t>
            </a:r>
          </a:p>
          <a:p>
            <a:pPr lvl="2"/>
            <a:r>
              <a:rPr lang="en-US" dirty="0" smtClean="0"/>
              <a:t>Put blanket invite in teacher/café newsletters</a:t>
            </a:r>
          </a:p>
          <a:p>
            <a:pPr lvl="2"/>
            <a:r>
              <a:rPr lang="en-US" dirty="0" smtClean="0"/>
              <a:t>Have a designated Bring Parent to lunch day</a:t>
            </a:r>
          </a:p>
          <a:p>
            <a:r>
              <a:rPr lang="en-US" dirty="0" smtClean="0"/>
              <a:t>Students</a:t>
            </a:r>
          </a:p>
          <a:p>
            <a:pPr lvl="1"/>
            <a:r>
              <a:rPr lang="en-US" dirty="0" smtClean="0"/>
              <a:t>Ask for opinions</a:t>
            </a:r>
          </a:p>
          <a:p>
            <a:pPr lvl="1"/>
            <a:r>
              <a:rPr lang="en-US" dirty="0" smtClean="0"/>
              <a:t>Do surveys</a:t>
            </a:r>
          </a:p>
          <a:p>
            <a:pPr lvl="1"/>
            <a:r>
              <a:rPr lang="en-US" dirty="0" smtClean="0"/>
              <a:t>Sit and talk with kids</a:t>
            </a:r>
          </a:p>
          <a:p>
            <a:r>
              <a:rPr lang="en-US" dirty="0" smtClean="0"/>
              <a:t>Media</a:t>
            </a:r>
          </a:p>
          <a:p>
            <a:pPr lvl="1"/>
            <a:r>
              <a:rPr lang="en-US" dirty="0" smtClean="0"/>
              <a:t>Invite the media to your school!  </a:t>
            </a:r>
          </a:p>
          <a:p>
            <a:pPr lvl="2"/>
            <a:r>
              <a:rPr lang="en-US" dirty="0" smtClean="0"/>
              <a:t>Special event</a:t>
            </a:r>
          </a:p>
          <a:p>
            <a:pPr lvl="2"/>
            <a:r>
              <a:rPr lang="en-US" dirty="0" smtClean="0"/>
              <a:t>General piece on what you are doing in </a:t>
            </a:r>
            <a:r>
              <a:rPr lang="en-US" i="1" dirty="0" smtClean="0"/>
              <a:t>your</a:t>
            </a:r>
            <a:r>
              <a:rPr lang="en-US" dirty="0" smtClean="0"/>
              <a:t> kitchen that sets you a part from the rest of the schools.  </a:t>
            </a:r>
          </a:p>
          <a:p>
            <a:r>
              <a:rPr lang="en-US" dirty="0" smtClean="0"/>
              <a:t>Staff</a:t>
            </a:r>
          </a:p>
          <a:p>
            <a:pPr lvl="1"/>
            <a:r>
              <a:rPr lang="en-US" dirty="0" smtClean="0"/>
              <a:t>Encourage staff to eat by offering Staff appreciation lunches or frequent lunch cards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9488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marL="137160" indent="0" algn="ctr">
              <a:buNone/>
            </a:pPr>
            <a:endParaRPr lang="en-US" dirty="0" smtClean="0"/>
          </a:p>
          <a:p>
            <a:pPr marL="137160" indent="0" algn="ctr">
              <a:buNone/>
            </a:pPr>
            <a:r>
              <a:rPr lang="en-US" dirty="0" smtClean="0"/>
              <a:t>Charity Elliott, FSD</a:t>
            </a:r>
          </a:p>
          <a:p>
            <a:pPr marL="137160" indent="0" algn="ctr">
              <a:buNone/>
            </a:pPr>
            <a:r>
              <a:rPr lang="en-US" i="1" dirty="0" smtClean="0"/>
              <a:t>Southwestern Consolidated School</a:t>
            </a:r>
          </a:p>
          <a:p>
            <a:pPr marL="137160" indent="0" algn="ctr">
              <a:buNone/>
            </a:pPr>
            <a:r>
              <a:rPr lang="en-US" i="1" dirty="0" smtClean="0">
                <a:hlinkClick r:id="rId2"/>
              </a:rPr>
              <a:t>celliott@swshelby.k12.in.us</a:t>
            </a:r>
            <a:endParaRPr lang="en-US" i="1" dirty="0" smtClean="0"/>
          </a:p>
          <a:p>
            <a:pPr marL="137160" indent="0" algn="ctr">
              <a:buNone/>
            </a:pPr>
            <a:r>
              <a:rPr lang="en-US" i="1" dirty="0" smtClean="0">
                <a:hlinkClick r:id="rId3"/>
              </a:rPr>
              <a:t>www.swshelby.k12.in.us</a:t>
            </a:r>
            <a:r>
              <a:rPr lang="en-US" i="1" dirty="0" smtClean="0"/>
              <a:t>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171970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Us: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196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2 schools</a:t>
            </a:r>
          </a:p>
          <a:p>
            <a:pPr lvl="1"/>
            <a:r>
              <a:rPr lang="en-US" dirty="0" smtClean="0"/>
              <a:t>K-6</a:t>
            </a:r>
            <a:r>
              <a:rPr lang="en-US" baseline="30000" dirty="0" smtClean="0"/>
              <a:t>th</a:t>
            </a:r>
            <a:r>
              <a:rPr lang="en-US" dirty="0" smtClean="0"/>
              <a:t> and 7-12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</a:p>
          <a:p>
            <a:r>
              <a:rPr lang="en-US" sz="2800" dirty="0" smtClean="0"/>
              <a:t>10 Nutrition Staff Members, 1 Treasurer, 1 FSD</a:t>
            </a:r>
          </a:p>
          <a:p>
            <a:r>
              <a:rPr lang="en-US" sz="2800" dirty="0" smtClean="0"/>
              <a:t>Approximately 600-650 students</a:t>
            </a:r>
          </a:p>
          <a:p>
            <a:r>
              <a:rPr lang="en-US" sz="2800" dirty="0" smtClean="0"/>
              <a:t>37% Free/Reduced</a:t>
            </a:r>
          </a:p>
          <a:p>
            <a:r>
              <a:rPr lang="en-US" sz="2800" dirty="0" smtClean="0"/>
              <a:t>Serve Breakfast and Lunch</a:t>
            </a:r>
          </a:p>
          <a:p>
            <a:r>
              <a:rPr lang="en-US" sz="2800" dirty="0" smtClean="0"/>
              <a:t>Approximately 73% of students eat reimbursable meals</a:t>
            </a:r>
          </a:p>
          <a:p>
            <a:r>
              <a:rPr lang="en-US" sz="2800" dirty="0" smtClean="0"/>
              <a:t>Another 7-9% choose to eat our ala carte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8692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HOW TO BEGIN MENU PLANNING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Question 1.   Are you starting from scratch </a:t>
            </a:r>
          </a:p>
          <a:p>
            <a:pPr marL="0" indent="0" algn="ctr">
              <a:buNone/>
            </a:pPr>
            <a:r>
              <a:rPr lang="en-US" dirty="0" smtClean="0"/>
              <a:t>or</a:t>
            </a:r>
          </a:p>
          <a:p>
            <a:pPr marL="0" indent="0" algn="ctr">
              <a:buNone/>
            </a:pPr>
            <a:r>
              <a:rPr lang="en-US" dirty="0" smtClean="0"/>
              <a:t> tweaking an existing menu?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Question 2.    SHOULD you start from scratch?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97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3" y="0"/>
            <a:ext cx="9177830" cy="6834554"/>
          </a:xfrm>
        </p:spPr>
      </p:pic>
    </p:spTree>
    <p:extLst>
      <p:ext uri="{BB962C8B-B14F-4D97-AF65-F5344CB8AC3E}">
        <p14:creationId xmlns:p14="http://schemas.microsoft.com/office/powerpoint/2010/main" val="14202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How to begin (continued)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Find a good resource who has had success</a:t>
            </a:r>
          </a:p>
          <a:p>
            <a:pPr lvl="1"/>
            <a:r>
              <a:rPr lang="en-US" dirty="0" smtClean="0"/>
              <a:t>Kansas State Department of Education</a:t>
            </a:r>
          </a:p>
          <a:p>
            <a:pPr lvl="2"/>
            <a:r>
              <a:rPr lang="en-US" dirty="0" smtClean="0">
                <a:hlinkClick r:id="rId2"/>
              </a:rPr>
              <a:t>www.kn-eat.org</a:t>
            </a:r>
            <a:r>
              <a:rPr lang="en-US" dirty="0" smtClean="0"/>
              <a:t>  (resources, Healthier Kansas Menu)</a:t>
            </a:r>
          </a:p>
          <a:p>
            <a:pPr lvl="2"/>
            <a:r>
              <a:rPr lang="en-US" dirty="0" smtClean="0"/>
              <a:t>Cycle Menus, Purchasing &amp; Prep/serving instructions, Production records – it is all laid out for you!</a:t>
            </a:r>
          </a:p>
          <a:p>
            <a:pPr lvl="1"/>
            <a:r>
              <a:rPr lang="en-US" dirty="0" smtClean="0"/>
              <a:t>Research other schools</a:t>
            </a:r>
          </a:p>
          <a:p>
            <a:pPr lvl="2"/>
            <a:r>
              <a:rPr lang="en-US" dirty="0" smtClean="0"/>
              <a:t>Call or email them for recipes – we are all in this together!</a:t>
            </a:r>
          </a:p>
          <a:p>
            <a:pPr lvl="1"/>
            <a:r>
              <a:rPr lang="en-US" dirty="0" smtClean="0"/>
              <a:t>Talk to vendors</a:t>
            </a:r>
          </a:p>
          <a:p>
            <a:pPr lvl="2"/>
            <a:r>
              <a:rPr lang="en-US" dirty="0" smtClean="0"/>
              <a:t>Ask for samples or tastings (they will come to you and set up at lunch for the students to have a taste test)</a:t>
            </a:r>
          </a:p>
          <a:p>
            <a:pPr lvl="1"/>
            <a:r>
              <a:rPr lang="en-US" dirty="0" smtClean="0"/>
              <a:t>Visit food shows and vendor tastings</a:t>
            </a:r>
          </a:p>
        </p:txBody>
      </p:sp>
    </p:spTree>
    <p:extLst>
      <p:ext uri="{BB962C8B-B14F-4D97-AF65-F5344CB8AC3E}">
        <p14:creationId xmlns:p14="http://schemas.microsoft.com/office/powerpoint/2010/main" val="316167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077200" cy="1063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923" y="609600"/>
            <a:ext cx="3581400" cy="529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5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Cycle Menus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right length of time for a cycle menu?</a:t>
            </a:r>
          </a:p>
          <a:p>
            <a:pPr lvl="1"/>
            <a:r>
              <a:rPr lang="en-US" dirty="0" smtClean="0"/>
              <a:t>There is no right or wrong.  Some do 3 weeks, some do 4, we have a 6 week cycle.</a:t>
            </a:r>
          </a:p>
          <a:p>
            <a:pPr lvl="2"/>
            <a:r>
              <a:rPr lang="en-US" dirty="0" smtClean="0"/>
              <a:t>Reason for 6 week cycle:</a:t>
            </a:r>
          </a:p>
          <a:p>
            <a:pPr lvl="3"/>
            <a:r>
              <a:rPr lang="en-US" dirty="0" smtClean="0"/>
              <a:t>When they look at monthly menu  there are no repeated days  (They perceive it to be a new menu each month)</a:t>
            </a:r>
          </a:p>
          <a:p>
            <a:pPr lvl="3"/>
            <a:r>
              <a:rPr lang="en-US" dirty="0" smtClean="0"/>
              <a:t>Plenty of room for adjustments</a:t>
            </a:r>
          </a:p>
          <a:p>
            <a:pPr lvl="3"/>
            <a:r>
              <a:rPr lang="en-US" dirty="0" smtClean="0"/>
              <a:t>Not only do the customers stay interested, the cooks do not get as bored.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76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MENU PRESENTATION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Layout</a:t>
            </a:r>
          </a:p>
          <a:p>
            <a:pPr lvl="1"/>
            <a:r>
              <a:rPr lang="en-US" dirty="0" smtClean="0"/>
              <a:t>Can use the same menu and have weeks labeled 1,2,3 </a:t>
            </a:r>
          </a:p>
          <a:p>
            <a:pPr lvl="1"/>
            <a:r>
              <a:rPr lang="en-US" dirty="0" smtClean="0"/>
              <a:t>Download menus and make a monthly menu each month.  </a:t>
            </a:r>
          </a:p>
          <a:p>
            <a:pPr lvl="2"/>
            <a:r>
              <a:rPr lang="en-US" dirty="0" smtClean="0"/>
              <a:t>Cut and paste from previous months to just repeat the cycle.</a:t>
            </a:r>
          </a:p>
          <a:p>
            <a:pPr lvl="2"/>
            <a:r>
              <a:rPr lang="en-US" dirty="0" smtClean="0"/>
              <a:t>Little extra work, but the </a:t>
            </a:r>
            <a:r>
              <a:rPr lang="en-US" i="1" dirty="0" smtClean="0"/>
              <a:t>perception</a:t>
            </a:r>
            <a:r>
              <a:rPr lang="en-US" dirty="0" smtClean="0"/>
              <a:t> is it is a new menu</a:t>
            </a:r>
          </a:p>
        </p:txBody>
      </p:sp>
    </p:spTree>
    <p:extLst>
      <p:ext uri="{BB962C8B-B14F-4D97-AF65-F5344CB8AC3E}">
        <p14:creationId xmlns:p14="http://schemas.microsoft.com/office/powerpoint/2010/main" val="418765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"/>
            <a:ext cx="8317998" cy="6514010"/>
          </a:xfrm>
        </p:spPr>
      </p:pic>
    </p:spTree>
    <p:extLst>
      <p:ext uri="{BB962C8B-B14F-4D97-AF65-F5344CB8AC3E}">
        <p14:creationId xmlns:p14="http://schemas.microsoft.com/office/powerpoint/2010/main" val="324709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251</TotalTime>
  <Words>810</Words>
  <Application>Microsoft Office PowerPoint</Application>
  <PresentationFormat>On-screen Show (4:3)</PresentationFormat>
  <Paragraphs>121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Apex</vt:lpstr>
      <vt:lpstr>Document</vt:lpstr>
      <vt:lpstr>Menu Planning</vt:lpstr>
      <vt:lpstr>About Us:</vt:lpstr>
      <vt:lpstr>HOW TO BEGIN MENU PLANNING</vt:lpstr>
      <vt:lpstr>PowerPoint Presentation</vt:lpstr>
      <vt:lpstr>How to begin (continued)</vt:lpstr>
      <vt:lpstr>PowerPoint Presentation</vt:lpstr>
      <vt:lpstr>Cycle Menus</vt:lpstr>
      <vt:lpstr>MENU PRESENTATION</vt:lpstr>
      <vt:lpstr>PowerPoint Presentation</vt:lpstr>
      <vt:lpstr>PowerPoint Presentation</vt:lpstr>
      <vt:lpstr>PowerPoint Presentation</vt:lpstr>
      <vt:lpstr>MENU PRESENTATION</vt:lpstr>
      <vt:lpstr>MENU PRESENTATION</vt:lpstr>
      <vt:lpstr>The Right Products to go with the Menu</vt:lpstr>
      <vt:lpstr>The Right Cooking Method to go with the Right Products</vt:lpstr>
      <vt:lpstr>Optional Meal</vt:lpstr>
      <vt:lpstr>Ask – Invite - Encourage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Menu Planning</dc:title>
  <dc:creator>Charity Elliott</dc:creator>
  <cp:lastModifiedBy>Shipp's</cp:lastModifiedBy>
  <cp:revision>19</cp:revision>
  <dcterms:created xsi:type="dcterms:W3CDTF">2016-05-20T15:35:08Z</dcterms:created>
  <dcterms:modified xsi:type="dcterms:W3CDTF">2016-06-09T15:35:30Z</dcterms:modified>
</cp:coreProperties>
</file>